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2" r:id="rId4"/>
    <p:sldMasterId id="2147484229" r:id="rId5"/>
  </p:sldMasterIdLst>
  <p:notesMasterIdLst>
    <p:notesMasterId r:id="rId34"/>
  </p:notesMasterIdLst>
  <p:handoutMasterIdLst>
    <p:handoutMasterId r:id="rId35"/>
  </p:handoutMasterIdLst>
  <p:sldIdLst>
    <p:sldId id="1333" r:id="rId6"/>
    <p:sldId id="1334" r:id="rId7"/>
    <p:sldId id="1318" r:id="rId8"/>
    <p:sldId id="1336" r:id="rId9"/>
    <p:sldId id="1339" r:id="rId10"/>
    <p:sldId id="1337" r:id="rId11"/>
    <p:sldId id="1338" r:id="rId12"/>
    <p:sldId id="1344" r:id="rId13"/>
    <p:sldId id="1342" r:id="rId14"/>
    <p:sldId id="1346" r:id="rId15"/>
    <p:sldId id="1345" r:id="rId16"/>
    <p:sldId id="1347" r:id="rId17"/>
    <p:sldId id="1340" r:id="rId18"/>
    <p:sldId id="1341" r:id="rId19"/>
    <p:sldId id="1350" r:id="rId20"/>
    <p:sldId id="1351" r:id="rId21"/>
    <p:sldId id="1352" r:id="rId22"/>
    <p:sldId id="1353" r:id="rId23"/>
    <p:sldId id="1357" r:id="rId24"/>
    <p:sldId id="1348" r:id="rId25"/>
    <p:sldId id="1349" r:id="rId26"/>
    <p:sldId id="1354" r:id="rId27"/>
    <p:sldId id="1356" r:id="rId28"/>
    <p:sldId id="1359" r:id="rId29"/>
    <p:sldId id="1358" r:id="rId30"/>
    <p:sldId id="1360" r:id="rId31"/>
    <p:sldId id="1343" r:id="rId32"/>
    <p:sldId id="1355" r:id="rId33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lides" id="{B473CDF8-2E30-8D40-B9AF-0CD461F9BEAF}">
          <p14:sldIdLst>
            <p14:sldId id="1333"/>
            <p14:sldId id="1334"/>
            <p14:sldId id="1318"/>
            <p14:sldId id="1336"/>
            <p14:sldId id="1339"/>
            <p14:sldId id="1337"/>
            <p14:sldId id="1338"/>
            <p14:sldId id="1344"/>
            <p14:sldId id="1342"/>
            <p14:sldId id="1346"/>
            <p14:sldId id="1345"/>
            <p14:sldId id="1347"/>
            <p14:sldId id="1340"/>
            <p14:sldId id="1341"/>
            <p14:sldId id="1350"/>
            <p14:sldId id="1351"/>
            <p14:sldId id="1352"/>
            <p14:sldId id="1353"/>
            <p14:sldId id="1357"/>
            <p14:sldId id="1348"/>
            <p14:sldId id="1349"/>
            <p14:sldId id="1354"/>
            <p14:sldId id="1356"/>
            <p14:sldId id="1359"/>
            <p14:sldId id="1358"/>
            <p14:sldId id="1360"/>
            <p14:sldId id="1343"/>
            <p14:sldId id="135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>
    <p:extLst/>
  </p:cmAuthor>
  <p:cmAuthor id="3" name="Mary Feil-Jacobs" initials="MF" lastIdx="22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272"/>
    <a:srgbClr val="002050"/>
    <a:srgbClr val="FFFFFF"/>
    <a:srgbClr val="0078D7"/>
    <a:srgbClr val="107C10"/>
    <a:srgbClr val="32145A"/>
    <a:srgbClr val="00188F"/>
    <a:srgbClr val="FF8C00"/>
    <a:srgbClr val="004B50"/>
    <a:srgbClr val="004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63" autoAdjust="0"/>
    <p:restoredTop sz="78045" autoAdjust="0"/>
  </p:normalViewPr>
  <p:slideViewPr>
    <p:cSldViewPr>
      <p:cViewPr varScale="1">
        <p:scale>
          <a:sx n="81" d="100"/>
          <a:sy n="81" d="100"/>
        </p:scale>
        <p:origin x="1288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howGuides="1">
      <p:cViewPr varScale="1">
        <p:scale>
          <a:sx n="67" d="100"/>
          <a:sy n="67" d="100"/>
        </p:scale>
        <p:origin x="3043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Master" Target="slideMasters/slideMaster2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commentAuthors" Target="commentAuthor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D9401-EE8D-4EE1-B291-5BF7DCDA3C5A}" type="datetime8">
              <a:rPr lang="en-US" smtClean="0">
                <a:latin typeface="Segoe UI" pitchFamily="34" charset="0"/>
              </a:rPr>
              <a:t>5/26/16 4:26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jpe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jp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61B0BD91-A332-4638-9D55-E1550E13BA63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F43CFC4-DD9D-4F68-BC01-CA98B1605F65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257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622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642C870-B5FF-45B8-8C16-E6C55C8E825A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2844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5/26/16 4:26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3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5/26/16 4:26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421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5/26/16 4:26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44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49DA1434-C4DF-412E-99C1-D8F9CD6FA8B7}" type="datetime8">
              <a:rPr lang="en-US" smtClean="0">
                <a:solidFill>
                  <a:prstClr val="black"/>
                </a:solidFill>
              </a:rPr>
              <a:pPr/>
              <a:t>5/26/16 4:26 PM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285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 - create and run </a:t>
            </a:r>
            <a:r>
              <a:rPr lang="en-US" dirty="0" err="1" smtClean="0"/>
              <a:t>postgres</a:t>
            </a:r>
            <a:r>
              <a:rPr lang="en-US" dirty="0" smtClean="0"/>
              <a:t> image</a:t>
            </a:r>
            <a:endParaRPr lang="en-US" dirty="0" smtClean="0"/>
          </a:p>
          <a:p>
            <a:r>
              <a:rPr lang="en-US" dirty="0" smtClean="0"/>
              <a:t> -</a:t>
            </a:r>
            <a:r>
              <a:rPr lang="en-US" baseline="0" dirty="0" smtClean="0"/>
              <a:t> show images vs containers</a:t>
            </a:r>
          </a:p>
          <a:p>
            <a:r>
              <a:rPr lang="en-US" baseline="0" dirty="0" smtClean="0"/>
              <a:t> - what are volumes?</a:t>
            </a:r>
          </a:p>
          <a:p>
            <a:r>
              <a:rPr lang="en-US" baseline="0" dirty="0" smtClean="0"/>
              <a:t> - networking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641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  <a:endParaRPr lang="en-US" sz="400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1B0BD91-A332-4638-9D55-E1550E13BA63}" type="datetime8">
              <a:rPr lang="en-US" smtClean="0"/>
              <a:t>5/26/16 4:26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64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eg"/><Relationship Id="rId3" Type="http://schemas.openxmlformats.org/officeDocument/2006/relationships/image" Target="../media/image2.emf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274638" y="2125677"/>
            <a:ext cx="6402452" cy="3654405"/>
          </a:xfrm>
          <a:prstGeom prst="rect">
            <a:avLst/>
          </a:prstGeom>
          <a:solidFill>
            <a:srgbClr val="002050">
              <a:alpha val="84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6290" y="2125677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4638" y="3954457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grpSp>
        <p:nvGrpSpPr>
          <p:cNvPr id="8" name="Group 7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2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4675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625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357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2386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t" anchorCtr="0"/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412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3572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536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22716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9526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84507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934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3954457"/>
            <a:ext cx="6399213" cy="183038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1837298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3333">
                      <a:schemeClr val="tx2"/>
                    </a:gs>
                    <a:gs pos="3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18" y="6161442"/>
            <a:ext cx="1645920" cy="353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5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6928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7738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2888"/>
            <a:ext cx="11856403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</a:t>
            </a:r>
            <a:r>
              <a:rPr lang="en-US" sz="700" baseline="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Copyright</a:t>
            </a:r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 </a:t>
            </a:r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58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9969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" y="0"/>
            <a:ext cx="12436464" cy="6995511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 userDrawn="1"/>
        </p:nvGrpSpPr>
        <p:grpSpPr bwMode="gray">
          <a:xfrm>
            <a:off x="458053" y="498464"/>
            <a:ext cx="1681413" cy="360979"/>
            <a:chOff x="457200" y="1643393"/>
            <a:chExt cx="4492753" cy="96454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 bwMode="gray">
            <a:xfrm>
              <a:off x="457200" y="1643393"/>
              <a:ext cx="964540" cy="964540"/>
            </a:xfrm>
            <a:prstGeom prst="rect">
              <a:avLst/>
            </a:prstGeom>
          </p:spPr>
        </p:pic>
        <p:sp>
          <p:nvSpPr>
            <p:cNvPr id="13" name="Freeform 12"/>
            <p:cNvSpPr>
              <a:spLocks noEditPoints="1"/>
            </p:cNvSpPr>
            <p:nvPr/>
          </p:nvSpPr>
          <p:spPr bwMode="gray">
            <a:xfrm>
              <a:off x="1703514" y="1792710"/>
              <a:ext cx="3246439" cy="635329"/>
            </a:xfrm>
            <a:custGeom>
              <a:avLst/>
              <a:gdLst>
                <a:gd name="T0" fmla="*/ 218 w 1139"/>
                <a:gd name="T1" fmla="*/ 217 h 220"/>
                <a:gd name="T2" fmla="*/ 185 w 1139"/>
                <a:gd name="T3" fmla="*/ 52 h 220"/>
                <a:gd name="T4" fmla="*/ 120 w 1139"/>
                <a:gd name="T5" fmla="*/ 217 h 220"/>
                <a:gd name="T6" fmla="*/ 32 w 1139"/>
                <a:gd name="T7" fmla="*/ 52 h 220"/>
                <a:gd name="T8" fmla="*/ 33 w 1139"/>
                <a:gd name="T9" fmla="*/ 93 h 220"/>
                <a:gd name="T10" fmla="*/ 0 w 1139"/>
                <a:gd name="T11" fmla="*/ 15 h 220"/>
                <a:gd name="T12" fmla="*/ 109 w 1139"/>
                <a:gd name="T13" fmla="*/ 168 h 220"/>
                <a:gd name="T14" fmla="*/ 171 w 1139"/>
                <a:gd name="T15" fmla="*/ 15 h 220"/>
                <a:gd name="T16" fmla="*/ 285 w 1139"/>
                <a:gd name="T17" fmla="*/ 72 h 220"/>
                <a:gd name="T18" fmla="*/ 269 w 1139"/>
                <a:gd name="T19" fmla="*/ 11 h 220"/>
                <a:gd name="T20" fmla="*/ 254 w 1139"/>
                <a:gd name="T21" fmla="*/ 45 h 220"/>
                <a:gd name="T22" fmla="*/ 289 w 1139"/>
                <a:gd name="T23" fmla="*/ 31 h 220"/>
                <a:gd name="T24" fmla="*/ 405 w 1139"/>
                <a:gd name="T25" fmla="*/ 71 h 220"/>
                <a:gd name="T26" fmla="*/ 318 w 1139"/>
                <a:gd name="T27" fmla="*/ 107 h 220"/>
                <a:gd name="T28" fmla="*/ 343 w 1139"/>
                <a:gd name="T29" fmla="*/ 211 h 220"/>
                <a:gd name="T30" fmla="*/ 422 w 1139"/>
                <a:gd name="T31" fmla="*/ 210 h 220"/>
                <a:gd name="T32" fmla="*/ 404 w 1139"/>
                <a:gd name="T33" fmla="*/ 189 h 220"/>
                <a:gd name="T34" fmla="*/ 344 w 1139"/>
                <a:gd name="T35" fmla="*/ 145 h 220"/>
                <a:gd name="T36" fmla="*/ 420 w 1139"/>
                <a:gd name="T37" fmla="*/ 108 h 220"/>
                <a:gd name="T38" fmla="*/ 421 w 1139"/>
                <a:gd name="T39" fmla="*/ 76 h 220"/>
                <a:gd name="T40" fmla="*/ 495 w 1139"/>
                <a:gd name="T41" fmla="*/ 78 h 220"/>
                <a:gd name="T42" fmla="*/ 481 w 1139"/>
                <a:gd name="T43" fmla="*/ 72 h 220"/>
                <a:gd name="T44" fmla="*/ 481 w 1139"/>
                <a:gd name="T45" fmla="*/ 217 h 220"/>
                <a:gd name="T46" fmla="*/ 512 w 1139"/>
                <a:gd name="T47" fmla="*/ 100 h 220"/>
                <a:gd name="T48" fmla="*/ 531 w 1139"/>
                <a:gd name="T49" fmla="*/ 106 h 220"/>
                <a:gd name="T50" fmla="*/ 517 w 1139"/>
                <a:gd name="T51" fmla="*/ 70 h 220"/>
                <a:gd name="T52" fmla="*/ 661 w 1139"/>
                <a:gd name="T53" fmla="*/ 199 h 220"/>
                <a:gd name="T54" fmla="*/ 533 w 1139"/>
                <a:gd name="T55" fmla="*/ 146 h 220"/>
                <a:gd name="T56" fmla="*/ 663 w 1139"/>
                <a:gd name="T57" fmla="*/ 89 h 220"/>
                <a:gd name="T58" fmla="*/ 608 w 1139"/>
                <a:gd name="T59" fmla="*/ 97 h 220"/>
                <a:gd name="T60" fmla="*/ 579 w 1139"/>
                <a:gd name="T61" fmla="*/ 180 h 220"/>
                <a:gd name="T62" fmla="*/ 646 w 1139"/>
                <a:gd name="T63" fmla="*/ 144 h 220"/>
                <a:gd name="T64" fmla="*/ 732 w 1139"/>
                <a:gd name="T65" fmla="*/ 110 h 220"/>
                <a:gd name="T66" fmla="*/ 770 w 1139"/>
                <a:gd name="T67" fmla="*/ 98 h 220"/>
                <a:gd name="T68" fmla="*/ 786 w 1139"/>
                <a:gd name="T69" fmla="*/ 75 h 220"/>
                <a:gd name="T70" fmla="*/ 753 w 1139"/>
                <a:gd name="T71" fmla="*/ 69 h 220"/>
                <a:gd name="T72" fmla="*/ 701 w 1139"/>
                <a:gd name="T73" fmla="*/ 131 h 220"/>
                <a:gd name="T74" fmla="*/ 750 w 1139"/>
                <a:gd name="T75" fmla="*/ 164 h 220"/>
                <a:gd name="T76" fmla="*/ 738 w 1139"/>
                <a:gd name="T77" fmla="*/ 193 h 220"/>
                <a:gd name="T78" fmla="*/ 698 w 1139"/>
                <a:gd name="T79" fmla="*/ 179 h 220"/>
                <a:gd name="T80" fmla="*/ 717 w 1139"/>
                <a:gd name="T81" fmla="*/ 218 h 220"/>
                <a:gd name="T82" fmla="*/ 794 w 1139"/>
                <a:gd name="T83" fmla="*/ 175 h 220"/>
                <a:gd name="T84" fmla="*/ 938 w 1139"/>
                <a:gd name="T85" fmla="*/ 89 h 220"/>
                <a:gd name="T86" fmla="*/ 882 w 1139"/>
                <a:gd name="T87" fmla="*/ 220 h 220"/>
                <a:gd name="T88" fmla="*/ 829 w 1139"/>
                <a:gd name="T89" fmla="*/ 89 h 220"/>
                <a:gd name="T90" fmla="*/ 922 w 1139"/>
                <a:gd name="T91" fmla="*/ 144 h 220"/>
                <a:gd name="T92" fmla="*/ 855 w 1139"/>
                <a:gd name="T93" fmla="*/ 109 h 220"/>
                <a:gd name="T94" fmla="*/ 884 w 1139"/>
                <a:gd name="T95" fmla="*/ 192 h 220"/>
                <a:gd name="T96" fmla="*/ 1139 w 1139"/>
                <a:gd name="T97" fmla="*/ 100 h 220"/>
                <a:gd name="T98" fmla="*/ 1104 w 1139"/>
                <a:gd name="T99" fmla="*/ 29 h 220"/>
                <a:gd name="T100" fmla="*/ 1070 w 1139"/>
                <a:gd name="T101" fmla="*/ 40 h 220"/>
                <a:gd name="T102" fmla="*/ 1019 w 1139"/>
                <a:gd name="T103" fmla="*/ 54 h 220"/>
                <a:gd name="T104" fmla="*/ 1055 w 1139"/>
                <a:gd name="T105" fmla="*/ 32 h 220"/>
                <a:gd name="T106" fmla="*/ 1056 w 1139"/>
                <a:gd name="T107" fmla="*/ 3 h 220"/>
                <a:gd name="T108" fmla="*/ 991 w 1139"/>
                <a:gd name="T109" fmla="*/ 25 h 220"/>
                <a:gd name="T110" fmla="*/ 961 w 1139"/>
                <a:gd name="T111" fmla="*/ 72 h 220"/>
                <a:gd name="T112" fmla="*/ 985 w 1139"/>
                <a:gd name="T113" fmla="*/ 217 h 220"/>
                <a:gd name="T114" fmla="*/ 1070 w 1139"/>
                <a:gd name="T115" fmla="*/ 100 h 220"/>
                <a:gd name="T116" fmla="*/ 1127 w 1139"/>
                <a:gd name="T117" fmla="*/ 219 h 220"/>
                <a:gd name="T118" fmla="*/ 1139 w 1139"/>
                <a:gd name="T119" fmla="*/ 187 h 220"/>
                <a:gd name="T120" fmla="*/ 1123 w 1139"/>
                <a:gd name="T121" fmla="*/ 192 h 220"/>
                <a:gd name="T122" fmla="*/ 1104 w 1139"/>
                <a:gd name="T123" fmla="*/ 1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139" h="220">
                  <a:moveTo>
                    <a:pt x="171" y="15"/>
                  </a:moveTo>
                  <a:cubicBezTo>
                    <a:pt x="218" y="15"/>
                    <a:pt x="218" y="15"/>
                    <a:pt x="218" y="15"/>
                  </a:cubicBezTo>
                  <a:cubicBezTo>
                    <a:pt x="218" y="217"/>
                    <a:pt x="218" y="217"/>
                    <a:pt x="218" y="217"/>
                  </a:cubicBezTo>
                  <a:cubicBezTo>
                    <a:pt x="184" y="217"/>
                    <a:pt x="184" y="217"/>
                    <a:pt x="184" y="217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4" y="80"/>
                    <a:pt x="184" y="67"/>
                    <a:pt x="185" y="52"/>
                  </a:cubicBezTo>
                  <a:cubicBezTo>
                    <a:pt x="185" y="52"/>
                    <a:pt x="185" y="52"/>
                    <a:pt x="185" y="52"/>
                  </a:cubicBezTo>
                  <a:cubicBezTo>
                    <a:pt x="183" y="58"/>
                    <a:pt x="182" y="65"/>
                    <a:pt x="180" y="68"/>
                  </a:cubicBezTo>
                  <a:cubicBezTo>
                    <a:pt x="120" y="217"/>
                    <a:pt x="120" y="217"/>
                    <a:pt x="120" y="217"/>
                  </a:cubicBezTo>
                  <a:cubicBezTo>
                    <a:pt x="97" y="217"/>
                    <a:pt x="97" y="217"/>
                    <a:pt x="97" y="217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6" y="66"/>
                    <a:pt x="34" y="60"/>
                    <a:pt x="32" y="52"/>
                  </a:cubicBezTo>
                  <a:cubicBezTo>
                    <a:pt x="31" y="52"/>
                    <a:pt x="31" y="52"/>
                    <a:pt x="31" y="52"/>
                  </a:cubicBezTo>
                  <a:cubicBezTo>
                    <a:pt x="32" y="56"/>
                    <a:pt x="32" y="60"/>
                    <a:pt x="32" y="65"/>
                  </a:cubicBezTo>
                  <a:cubicBezTo>
                    <a:pt x="33" y="76"/>
                    <a:pt x="33" y="85"/>
                    <a:pt x="33" y="93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0" y="217"/>
                    <a:pt x="0" y="217"/>
                    <a:pt x="0" y="2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105" y="153"/>
                    <a:pt x="108" y="162"/>
                    <a:pt x="109" y="168"/>
                  </a:cubicBezTo>
                  <a:cubicBezTo>
                    <a:pt x="110" y="168"/>
                    <a:pt x="110" y="168"/>
                    <a:pt x="110" y="168"/>
                  </a:cubicBezTo>
                  <a:cubicBezTo>
                    <a:pt x="119" y="142"/>
                    <a:pt x="119" y="142"/>
                    <a:pt x="119" y="142"/>
                  </a:cubicBezTo>
                  <a:lnTo>
                    <a:pt x="171" y="15"/>
                  </a:lnTo>
                  <a:close/>
                  <a:moveTo>
                    <a:pt x="251" y="217"/>
                  </a:moveTo>
                  <a:cubicBezTo>
                    <a:pt x="285" y="217"/>
                    <a:pt x="285" y="217"/>
                    <a:pt x="285" y="217"/>
                  </a:cubicBezTo>
                  <a:cubicBezTo>
                    <a:pt x="285" y="72"/>
                    <a:pt x="285" y="72"/>
                    <a:pt x="285" y="72"/>
                  </a:cubicBezTo>
                  <a:cubicBezTo>
                    <a:pt x="251" y="72"/>
                    <a:pt x="251" y="72"/>
                    <a:pt x="251" y="72"/>
                  </a:cubicBezTo>
                  <a:lnTo>
                    <a:pt x="251" y="217"/>
                  </a:lnTo>
                  <a:close/>
                  <a:moveTo>
                    <a:pt x="269" y="11"/>
                  </a:moveTo>
                  <a:cubicBezTo>
                    <a:pt x="263" y="11"/>
                    <a:pt x="258" y="13"/>
                    <a:pt x="254" y="17"/>
                  </a:cubicBezTo>
                  <a:cubicBezTo>
                    <a:pt x="250" y="20"/>
                    <a:pt x="248" y="25"/>
                    <a:pt x="248" y="31"/>
                  </a:cubicBezTo>
                  <a:cubicBezTo>
                    <a:pt x="248" y="36"/>
                    <a:pt x="250" y="41"/>
                    <a:pt x="254" y="45"/>
                  </a:cubicBezTo>
                  <a:cubicBezTo>
                    <a:pt x="258" y="48"/>
                    <a:pt x="263" y="50"/>
                    <a:pt x="269" y="50"/>
                  </a:cubicBezTo>
                  <a:cubicBezTo>
                    <a:pt x="274" y="50"/>
                    <a:pt x="279" y="48"/>
                    <a:pt x="283" y="45"/>
                  </a:cubicBezTo>
                  <a:cubicBezTo>
                    <a:pt x="287" y="41"/>
                    <a:pt x="289" y="36"/>
                    <a:pt x="289" y="31"/>
                  </a:cubicBezTo>
                  <a:cubicBezTo>
                    <a:pt x="289" y="25"/>
                    <a:pt x="287" y="21"/>
                    <a:pt x="283" y="17"/>
                  </a:cubicBezTo>
                  <a:cubicBezTo>
                    <a:pt x="279" y="13"/>
                    <a:pt x="274" y="11"/>
                    <a:pt x="269" y="11"/>
                  </a:cubicBezTo>
                  <a:close/>
                  <a:moveTo>
                    <a:pt x="405" y="71"/>
                  </a:moveTo>
                  <a:cubicBezTo>
                    <a:pt x="399" y="69"/>
                    <a:pt x="393" y="69"/>
                    <a:pt x="386" y="69"/>
                  </a:cubicBezTo>
                  <a:cubicBezTo>
                    <a:pt x="371" y="69"/>
                    <a:pt x="357" y="72"/>
                    <a:pt x="345" y="79"/>
                  </a:cubicBezTo>
                  <a:cubicBezTo>
                    <a:pt x="333" y="85"/>
                    <a:pt x="324" y="95"/>
                    <a:pt x="318" y="107"/>
                  </a:cubicBezTo>
                  <a:cubicBezTo>
                    <a:pt x="312" y="119"/>
                    <a:pt x="309" y="133"/>
                    <a:pt x="309" y="148"/>
                  </a:cubicBezTo>
                  <a:cubicBezTo>
                    <a:pt x="309" y="162"/>
                    <a:pt x="312" y="174"/>
                    <a:pt x="318" y="185"/>
                  </a:cubicBezTo>
                  <a:cubicBezTo>
                    <a:pt x="324" y="196"/>
                    <a:pt x="332" y="205"/>
                    <a:pt x="343" y="211"/>
                  </a:cubicBezTo>
                  <a:cubicBezTo>
                    <a:pt x="354" y="217"/>
                    <a:pt x="366" y="220"/>
                    <a:pt x="380" y="220"/>
                  </a:cubicBezTo>
                  <a:cubicBezTo>
                    <a:pt x="396" y="220"/>
                    <a:pt x="410" y="217"/>
                    <a:pt x="421" y="211"/>
                  </a:cubicBezTo>
                  <a:cubicBezTo>
                    <a:pt x="422" y="210"/>
                    <a:pt x="422" y="210"/>
                    <a:pt x="422" y="210"/>
                  </a:cubicBezTo>
                  <a:cubicBezTo>
                    <a:pt x="422" y="179"/>
                    <a:pt x="422" y="179"/>
                    <a:pt x="422" y="179"/>
                  </a:cubicBezTo>
                  <a:cubicBezTo>
                    <a:pt x="420" y="180"/>
                    <a:pt x="420" y="180"/>
                    <a:pt x="420" y="180"/>
                  </a:cubicBezTo>
                  <a:cubicBezTo>
                    <a:pt x="415" y="184"/>
                    <a:pt x="410" y="187"/>
                    <a:pt x="404" y="189"/>
                  </a:cubicBezTo>
                  <a:cubicBezTo>
                    <a:pt x="398" y="191"/>
                    <a:pt x="392" y="192"/>
                    <a:pt x="387" y="192"/>
                  </a:cubicBezTo>
                  <a:cubicBezTo>
                    <a:pt x="374" y="192"/>
                    <a:pt x="363" y="188"/>
                    <a:pt x="355" y="180"/>
                  </a:cubicBezTo>
                  <a:cubicBezTo>
                    <a:pt x="348" y="171"/>
                    <a:pt x="344" y="160"/>
                    <a:pt x="344" y="145"/>
                  </a:cubicBezTo>
                  <a:cubicBezTo>
                    <a:pt x="344" y="131"/>
                    <a:pt x="348" y="119"/>
                    <a:pt x="356" y="110"/>
                  </a:cubicBezTo>
                  <a:cubicBezTo>
                    <a:pt x="364" y="101"/>
                    <a:pt x="375" y="97"/>
                    <a:pt x="388" y="97"/>
                  </a:cubicBezTo>
                  <a:cubicBezTo>
                    <a:pt x="399" y="97"/>
                    <a:pt x="410" y="101"/>
                    <a:pt x="420" y="108"/>
                  </a:cubicBezTo>
                  <a:cubicBezTo>
                    <a:pt x="422" y="109"/>
                    <a:pt x="422" y="109"/>
                    <a:pt x="422" y="109"/>
                  </a:cubicBezTo>
                  <a:cubicBezTo>
                    <a:pt x="422" y="76"/>
                    <a:pt x="422" y="76"/>
                    <a:pt x="422" y="76"/>
                  </a:cubicBezTo>
                  <a:cubicBezTo>
                    <a:pt x="421" y="76"/>
                    <a:pt x="421" y="76"/>
                    <a:pt x="421" y="76"/>
                  </a:cubicBezTo>
                  <a:cubicBezTo>
                    <a:pt x="417" y="74"/>
                    <a:pt x="412" y="72"/>
                    <a:pt x="405" y="71"/>
                  </a:cubicBezTo>
                  <a:close/>
                  <a:moveTo>
                    <a:pt x="517" y="70"/>
                  </a:moveTo>
                  <a:cubicBezTo>
                    <a:pt x="509" y="70"/>
                    <a:pt x="501" y="72"/>
                    <a:pt x="495" y="78"/>
                  </a:cubicBezTo>
                  <a:cubicBezTo>
                    <a:pt x="489" y="83"/>
                    <a:pt x="485" y="89"/>
                    <a:pt x="482" y="97"/>
                  </a:cubicBezTo>
                  <a:cubicBezTo>
                    <a:pt x="481" y="97"/>
                    <a:pt x="481" y="97"/>
                    <a:pt x="481" y="97"/>
                  </a:cubicBezTo>
                  <a:cubicBezTo>
                    <a:pt x="481" y="72"/>
                    <a:pt x="481" y="72"/>
                    <a:pt x="481" y="72"/>
                  </a:cubicBezTo>
                  <a:cubicBezTo>
                    <a:pt x="447" y="72"/>
                    <a:pt x="447" y="72"/>
                    <a:pt x="447" y="72"/>
                  </a:cubicBezTo>
                  <a:cubicBezTo>
                    <a:pt x="447" y="217"/>
                    <a:pt x="447" y="217"/>
                    <a:pt x="447" y="217"/>
                  </a:cubicBezTo>
                  <a:cubicBezTo>
                    <a:pt x="481" y="217"/>
                    <a:pt x="481" y="217"/>
                    <a:pt x="481" y="217"/>
                  </a:cubicBezTo>
                  <a:cubicBezTo>
                    <a:pt x="481" y="143"/>
                    <a:pt x="481" y="143"/>
                    <a:pt x="481" y="143"/>
                  </a:cubicBezTo>
                  <a:cubicBezTo>
                    <a:pt x="481" y="130"/>
                    <a:pt x="484" y="120"/>
                    <a:pt x="490" y="112"/>
                  </a:cubicBezTo>
                  <a:cubicBezTo>
                    <a:pt x="495" y="104"/>
                    <a:pt x="503" y="100"/>
                    <a:pt x="512" y="100"/>
                  </a:cubicBezTo>
                  <a:cubicBezTo>
                    <a:pt x="515" y="100"/>
                    <a:pt x="518" y="101"/>
                    <a:pt x="522" y="102"/>
                  </a:cubicBezTo>
                  <a:cubicBezTo>
                    <a:pt x="526" y="103"/>
                    <a:pt x="528" y="104"/>
                    <a:pt x="530" y="105"/>
                  </a:cubicBezTo>
                  <a:cubicBezTo>
                    <a:pt x="531" y="106"/>
                    <a:pt x="531" y="106"/>
                    <a:pt x="531" y="106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31" y="72"/>
                    <a:pt x="531" y="72"/>
                    <a:pt x="531" y="72"/>
                  </a:cubicBezTo>
                  <a:cubicBezTo>
                    <a:pt x="528" y="70"/>
                    <a:pt x="523" y="70"/>
                    <a:pt x="517" y="70"/>
                  </a:cubicBezTo>
                  <a:close/>
                  <a:moveTo>
                    <a:pt x="663" y="89"/>
                  </a:moveTo>
                  <a:cubicBezTo>
                    <a:pt x="675" y="102"/>
                    <a:pt x="682" y="120"/>
                    <a:pt x="682" y="143"/>
                  </a:cubicBezTo>
                  <a:cubicBezTo>
                    <a:pt x="682" y="166"/>
                    <a:pt x="675" y="185"/>
                    <a:pt x="661" y="199"/>
                  </a:cubicBezTo>
                  <a:cubicBezTo>
                    <a:pt x="648" y="213"/>
                    <a:pt x="629" y="220"/>
                    <a:pt x="606" y="220"/>
                  </a:cubicBezTo>
                  <a:cubicBezTo>
                    <a:pt x="584" y="220"/>
                    <a:pt x="566" y="213"/>
                    <a:pt x="553" y="200"/>
                  </a:cubicBezTo>
                  <a:cubicBezTo>
                    <a:pt x="540" y="187"/>
                    <a:pt x="533" y="169"/>
                    <a:pt x="533" y="146"/>
                  </a:cubicBezTo>
                  <a:cubicBezTo>
                    <a:pt x="533" y="122"/>
                    <a:pt x="540" y="103"/>
                    <a:pt x="553" y="89"/>
                  </a:cubicBezTo>
                  <a:cubicBezTo>
                    <a:pt x="567" y="76"/>
                    <a:pt x="586" y="69"/>
                    <a:pt x="610" y="69"/>
                  </a:cubicBezTo>
                  <a:cubicBezTo>
                    <a:pt x="632" y="69"/>
                    <a:pt x="650" y="75"/>
                    <a:pt x="663" y="89"/>
                  </a:cubicBezTo>
                  <a:close/>
                  <a:moveTo>
                    <a:pt x="646" y="144"/>
                  </a:moveTo>
                  <a:cubicBezTo>
                    <a:pt x="646" y="129"/>
                    <a:pt x="643" y="117"/>
                    <a:pt x="636" y="109"/>
                  </a:cubicBezTo>
                  <a:cubicBezTo>
                    <a:pt x="629" y="101"/>
                    <a:pt x="620" y="97"/>
                    <a:pt x="608" y="97"/>
                  </a:cubicBezTo>
                  <a:cubicBezTo>
                    <a:pt x="596" y="97"/>
                    <a:pt x="586" y="101"/>
                    <a:pt x="579" y="109"/>
                  </a:cubicBezTo>
                  <a:cubicBezTo>
                    <a:pt x="572" y="118"/>
                    <a:pt x="568" y="130"/>
                    <a:pt x="568" y="145"/>
                  </a:cubicBezTo>
                  <a:cubicBezTo>
                    <a:pt x="568" y="160"/>
                    <a:pt x="572" y="172"/>
                    <a:pt x="579" y="180"/>
                  </a:cubicBezTo>
                  <a:cubicBezTo>
                    <a:pt x="586" y="188"/>
                    <a:pt x="596" y="192"/>
                    <a:pt x="608" y="192"/>
                  </a:cubicBezTo>
                  <a:cubicBezTo>
                    <a:pt x="621" y="192"/>
                    <a:pt x="630" y="188"/>
                    <a:pt x="637" y="180"/>
                  </a:cubicBezTo>
                  <a:cubicBezTo>
                    <a:pt x="643" y="172"/>
                    <a:pt x="646" y="160"/>
                    <a:pt x="646" y="144"/>
                  </a:cubicBezTo>
                  <a:close/>
                  <a:moveTo>
                    <a:pt x="757" y="132"/>
                  </a:moveTo>
                  <a:cubicBezTo>
                    <a:pt x="746" y="128"/>
                    <a:pt x="739" y="124"/>
                    <a:pt x="737" y="121"/>
                  </a:cubicBezTo>
                  <a:cubicBezTo>
                    <a:pt x="734" y="119"/>
                    <a:pt x="732" y="115"/>
                    <a:pt x="732" y="110"/>
                  </a:cubicBezTo>
                  <a:cubicBezTo>
                    <a:pt x="732" y="106"/>
                    <a:pt x="734" y="103"/>
                    <a:pt x="738" y="100"/>
                  </a:cubicBezTo>
                  <a:cubicBezTo>
                    <a:pt x="741" y="97"/>
                    <a:pt x="746" y="96"/>
                    <a:pt x="752" y="96"/>
                  </a:cubicBezTo>
                  <a:cubicBezTo>
                    <a:pt x="758" y="96"/>
                    <a:pt x="764" y="97"/>
                    <a:pt x="770" y="98"/>
                  </a:cubicBezTo>
                  <a:cubicBezTo>
                    <a:pt x="776" y="100"/>
                    <a:pt x="781" y="103"/>
                    <a:pt x="785" y="105"/>
                  </a:cubicBezTo>
                  <a:cubicBezTo>
                    <a:pt x="786" y="106"/>
                    <a:pt x="786" y="106"/>
                    <a:pt x="786" y="106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6" y="75"/>
                    <a:pt x="786" y="75"/>
                    <a:pt x="786" y="75"/>
                  </a:cubicBezTo>
                  <a:cubicBezTo>
                    <a:pt x="782" y="73"/>
                    <a:pt x="777" y="72"/>
                    <a:pt x="770" y="70"/>
                  </a:cubicBezTo>
                  <a:cubicBezTo>
                    <a:pt x="764" y="69"/>
                    <a:pt x="758" y="69"/>
                    <a:pt x="753" y="69"/>
                  </a:cubicBezTo>
                  <a:cubicBezTo>
                    <a:pt x="737" y="69"/>
                    <a:pt x="724" y="73"/>
                    <a:pt x="714" y="81"/>
                  </a:cubicBezTo>
                  <a:cubicBezTo>
                    <a:pt x="703" y="89"/>
                    <a:pt x="698" y="100"/>
                    <a:pt x="698" y="113"/>
                  </a:cubicBezTo>
                  <a:cubicBezTo>
                    <a:pt x="698" y="120"/>
                    <a:pt x="699" y="126"/>
                    <a:pt x="701" y="131"/>
                  </a:cubicBezTo>
                  <a:cubicBezTo>
                    <a:pt x="704" y="136"/>
                    <a:pt x="707" y="141"/>
                    <a:pt x="712" y="144"/>
                  </a:cubicBezTo>
                  <a:cubicBezTo>
                    <a:pt x="716" y="148"/>
                    <a:pt x="723" y="152"/>
                    <a:pt x="733" y="156"/>
                  </a:cubicBezTo>
                  <a:cubicBezTo>
                    <a:pt x="740" y="159"/>
                    <a:pt x="746" y="162"/>
                    <a:pt x="750" y="164"/>
                  </a:cubicBezTo>
                  <a:cubicBezTo>
                    <a:pt x="754" y="166"/>
                    <a:pt x="756" y="168"/>
                    <a:pt x="758" y="171"/>
                  </a:cubicBezTo>
                  <a:cubicBezTo>
                    <a:pt x="759" y="173"/>
                    <a:pt x="760" y="175"/>
                    <a:pt x="760" y="179"/>
                  </a:cubicBezTo>
                  <a:cubicBezTo>
                    <a:pt x="760" y="188"/>
                    <a:pt x="753" y="193"/>
                    <a:pt x="738" y="193"/>
                  </a:cubicBezTo>
                  <a:cubicBezTo>
                    <a:pt x="732" y="193"/>
                    <a:pt x="726" y="192"/>
                    <a:pt x="719" y="190"/>
                  </a:cubicBezTo>
                  <a:cubicBezTo>
                    <a:pt x="712" y="187"/>
                    <a:pt x="705" y="184"/>
                    <a:pt x="700" y="180"/>
                  </a:cubicBezTo>
                  <a:cubicBezTo>
                    <a:pt x="698" y="179"/>
                    <a:pt x="698" y="179"/>
                    <a:pt x="698" y="179"/>
                  </a:cubicBezTo>
                  <a:cubicBezTo>
                    <a:pt x="698" y="212"/>
                    <a:pt x="698" y="212"/>
                    <a:pt x="698" y="212"/>
                  </a:cubicBezTo>
                  <a:cubicBezTo>
                    <a:pt x="699" y="212"/>
                    <a:pt x="699" y="212"/>
                    <a:pt x="699" y="212"/>
                  </a:cubicBezTo>
                  <a:cubicBezTo>
                    <a:pt x="703" y="215"/>
                    <a:pt x="710" y="216"/>
                    <a:pt x="717" y="218"/>
                  </a:cubicBezTo>
                  <a:cubicBezTo>
                    <a:pt x="724" y="219"/>
                    <a:pt x="731" y="220"/>
                    <a:pt x="736" y="220"/>
                  </a:cubicBezTo>
                  <a:cubicBezTo>
                    <a:pt x="754" y="220"/>
                    <a:pt x="768" y="216"/>
                    <a:pt x="778" y="208"/>
                  </a:cubicBezTo>
                  <a:cubicBezTo>
                    <a:pt x="789" y="199"/>
                    <a:pt x="794" y="188"/>
                    <a:pt x="794" y="175"/>
                  </a:cubicBezTo>
                  <a:cubicBezTo>
                    <a:pt x="794" y="165"/>
                    <a:pt x="791" y="157"/>
                    <a:pt x="786" y="150"/>
                  </a:cubicBezTo>
                  <a:cubicBezTo>
                    <a:pt x="780" y="143"/>
                    <a:pt x="770" y="137"/>
                    <a:pt x="757" y="132"/>
                  </a:cubicBezTo>
                  <a:close/>
                  <a:moveTo>
                    <a:pt x="938" y="89"/>
                  </a:moveTo>
                  <a:cubicBezTo>
                    <a:pt x="951" y="102"/>
                    <a:pt x="957" y="120"/>
                    <a:pt x="957" y="143"/>
                  </a:cubicBezTo>
                  <a:cubicBezTo>
                    <a:pt x="957" y="166"/>
                    <a:pt x="951" y="185"/>
                    <a:pt x="937" y="199"/>
                  </a:cubicBezTo>
                  <a:cubicBezTo>
                    <a:pt x="924" y="213"/>
                    <a:pt x="905" y="220"/>
                    <a:pt x="882" y="220"/>
                  </a:cubicBezTo>
                  <a:cubicBezTo>
                    <a:pt x="860" y="220"/>
                    <a:pt x="842" y="213"/>
                    <a:pt x="829" y="200"/>
                  </a:cubicBezTo>
                  <a:cubicBezTo>
                    <a:pt x="816" y="187"/>
                    <a:pt x="809" y="169"/>
                    <a:pt x="809" y="146"/>
                  </a:cubicBezTo>
                  <a:cubicBezTo>
                    <a:pt x="809" y="122"/>
                    <a:pt x="816" y="103"/>
                    <a:pt x="829" y="89"/>
                  </a:cubicBezTo>
                  <a:cubicBezTo>
                    <a:pt x="843" y="76"/>
                    <a:pt x="862" y="69"/>
                    <a:pt x="885" y="69"/>
                  </a:cubicBezTo>
                  <a:cubicBezTo>
                    <a:pt x="908" y="69"/>
                    <a:pt x="926" y="75"/>
                    <a:pt x="938" y="89"/>
                  </a:cubicBezTo>
                  <a:close/>
                  <a:moveTo>
                    <a:pt x="922" y="144"/>
                  </a:moveTo>
                  <a:cubicBezTo>
                    <a:pt x="922" y="129"/>
                    <a:pt x="919" y="117"/>
                    <a:pt x="912" y="109"/>
                  </a:cubicBezTo>
                  <a:cubicBezTo>
                    <a:pt x="905" y="101"/>
                    <a:pt x="896" y="97"/>
                    <a:pt x="884" y="97"/>
                  </a:cubicBezTo>
                  <a:cubicBezTo>
                    <a:pt x="871" y="97"/>
                    <a:pt x="862" y="101"/>
                    <a:pt x="855" y="109"/>
                  </a:cubicBezTo>
                  <a:cubicBezTo>
                    <a:pt x="848" y="118"/>
                    <a:pt x="844" y="130"/>
                    <a:pt x="844" y="145"/>
                  </a:cubicBezTo>
                  <a:cubicBezTo>
                    <a:pt x="844" y="160"/>
                    <a:pt x="848" y="172"/>
                    <a:pt x="855" y="180"/>
                  </a:cubicBezTo>
                  <a:cubicBezTo>
                    <a:pt x="862" y="188"/>
                    <a:pt x="871" y="192"/>
                    <a:pt x="884" y="192"/>
                  </a:cubicBezTo>
                  <a:cubicBezTo>
                    <a:pt x="896" y="192"/>
                    <a:pt x="906" y="188"/>
                    <a:pt x="912" y="180"/>
                  </a:cubicBezTo>
                  <a:cubicBezTo>
                    <a:pt x="919" y="172"/>
                    <a:pt x="922" y="160"/>
                    <a:pt x="922" y="144"/>
                  </a:cubicBezTo>
                  <a:close/>
                  <a:moveTo>
                    <a:pt x="1139" y="100"/>
                  </a:moveTo>
                  <a:cubicBezTo>
                    <a:pt x="1139" y="72"/>
                    <a:pt x="1139" y="72"/>
                    <a:pt x="1139" y="72"/>
                  </a:cubicBezTo>
                  <a:cubicBezTo>
                    <a:pt x="1104" y="72"/>
                    <a:pt x="1104" y="72"/>
                    <a:pt x="1104" y="72"/>
                  </a:cubicBezTo>
                  <a:cubicBezTo>
                    <a:pt x="1104" y="29"/>
                    <a:pt x="1104" y="29"/>
                    <a:pt x="1104" y="29"/>
                  </a:cubicBezTo>
                  <a:cubicBezTo>
                    <a:pt x="1103" y="29"/>
                    <a:pt x="1103" y="29"/>
                    <a:pt x="1103" y="29"/>
                  </a:cubicBezTo>
                  <a:cubicBezTo>
                    <a:pt x="1071" y="39"/>
                    <a:pt x="1071" y="39"/>
                    <a:pt x="1071" y="39"/>
                  </a:cubicBezTo>
                  <a:cubicBezTo>
                    <a:pt x="1070" y="40"/>
                    <a:pt x="1070" y="40"/>
                    <a:pt x="1070" y="40"/>
                  </a:cubicBezTo>
                  <a:cubicBezTo>
                    <a:pt x="1070" y="72"/>
                    <a:pt x="1070" y="72"/>
                    <a:pt x="1070" y="72"/>
                  </a:cubicBezTo>
                  <a:cubicBezTo>
                    <a:pt x="1019" y="72"/>
                    <a:pt x="1019" y="72"/>
                    <a:pt x="1019" y="72"/>
                  </a:cubicBezTo>
                  <a:cubicBezTo>
                    <a:pt x="1019" y="54"/>
                    <a:pt x="1019" y="54"/>
                    <a:pt x="1019" y="54"/>
                  </a:cubicBezTo>
                  <a:cubicBezTo>
                    <a:pt x="1019" y="46"/>
                    <a:pt x="1021" y="39"/>
                    <a:pt x="1025" y="35"/>
                  </a:cubicBezTo>
                  <a:cubicBezTo>
                    <a:pt x="1028" y="30"/>
                    <a:pt x="1034" y="28"/>
                    <a:pt x="1040" y="28"/>
                  </a:cubicBezTo>
                  <a:cubicBezTo>
                    <a:pt x="1045" y="28"/>
                    <a:pt x="1050" y="29"/>
                    <a:pt x="1055" y="32"/>
                  </a:cubicBezTo>
                  <a:cubicBezTo>
                    <a:pt x="1057" y="32"/>
                    <a:pt x="1057" y="32"/>
                    <a:pt x="1057" y="32"/>
                  </a:cubicBezTo>
                  <a:cubicBezTo>
                    <a:pt x="1057" y="3"/>
                    <a:pt x="1057" y="3"/>
                    <a:pt x="1057" y="3"/>
                  </a:cubicBezTo>
                  <a:cubicBezTo>
                    <a:pt x="1056" y="3"/>
                    <a:pt x="1056" y="3"/>
                    <a:pt x="1056" y="3"/>
                  </a:cubicBezTo>
                  <a:cubicBezTo>
                    <a:pt x="1051" y="1"/>
                    <a:pt x="1045" y="0"/>
                    <a:pt x="1037" y="0"/>
                  </a:cubicBezTo>
                  <a:cubicBezTo>
                    <a:pt x="1027" y="0"/>
                    <a:pt x="1018" y="3"/>
                    <a:pt x="1010" y="7"/>
                  </a:cubicBezTo>
                  <a:cubicBezTo>
                    <a:pt x="1002" y="11"/>
                    <a:pt x="996" y="17"/>
                    <a:pt x="991" y="25"/>
                  </a:cubicBezTo>
                  <a:cubicBezTo>
                    <a:pt x="987" y="33"/>
                    <a:pt x="985" y="42"/>
                    <a:pt x="985" y="52"/>
                  </a:cubicBezTo>
                  <a:cubicBezTo>
                    <a:pt x="985" y="72"/>
                    <a:pt x="985" y="72"/>
                    <a:pt x="985" y="72"/>
                  </a:cubicBezTo>
                  <a:cubicBezTo>
                    <a:pt x="961" y="72"/>
                    <a:pt x="961" y="72"/>
                    <a:pt x="961" y="72"/>
                  </a:cubicBezTo>
                  <a:cubicBezTo>
                    <a:pt x="961" y="100"/>
                    <a:pt x="961" y="100"/>
                    <a:pt x="961" y="100"/>
                  </a:cubicBezTo>
                  <a:cubicBezTo>
                    <a:pt x="985" y="100"/>
                    <a:pt x="985" y="100"/>
                    <a:pt x="985" y="100"/>
                  </a:cubicBezTo>
                  <a:cubicBezTo>
                    <a:pt x="985" y="217"/>
                    <a:pt x="985" y="217"/>
                    <a:pt x="985" y="217"/>
                  </a:cubicBezTo>
                  <a:cubicBezTo>
                    <a:pt x="1019" y="217"/>
                    <a:pt x="1019" y="217"/>
                    <a:pt x="1019" y="217"/>
                  </a:cubicBezTo>
                  <a:cubicBezTo>
                    <a:pt x="1019" y="100"/>
                    <a:pt x="1019" y="100"/>
                    <a:pt x="1019" y="100"/>
                  </a:cubicBezTo>
                  <a:cubicBezTo>
                    <a:pt x="1070" y="100"/>
                    <a:pt x="1070" y="100"/>
                    <a:pt x="1070" y="100"/>
                  </a:cubicBezTo>
                  <a:cubicBezTo>
                    <a:pt x="1070" y="174"/>
                    <a:pt x="1070" y="174"/>
                    <a:pt x="1070" y="174"/>
                  </a:cubicBezTo>
                  <a:cubicBezTo>
                    <a:pt x="1070" y="205"/>
                    <a:pt x="1084" y="220"/>
                    <a:pt x="1113" y="220"/>
                  </a:cubicBezTo>
                  <a:cubicBezTo>
                    <a:pt x="1118" y="220"/>
                    <a:pt x="1122" y="220"/>
                    <a:pt x="1127" y="219"/>
                  </a:cubicBezTo>
                  <a:cubicBezTo>
                    <a:pt x="1133" y="217"/>
                    <a:pt x="1136" y="216"/>
                    <a:pt x="1138" y="215"/>
                  </a:cubicBezTo>
                  <a:cubicBezTo>
                    <a:pt x="1139" y="215"/>
                    <a:pt x="1139" y="215"/>
                    <a:pt x="1139" y="215"/>
                  </a:cubicBezTo>
                  <a:cubicBezTo>
                    <a:pt x="1139" y="187"/>
                    <a:pt x="1139" y="187"/>
                    <a:pt x="1139" y="187"/>
                  </a:cubicBezTo>
                  <a:cubicBezTo>
                    <a:pt x="1137" y="188"/>
                    <a:pt x="1137" y="188"/>
                    <a:pt x="1137" y="188"/>
                  </a:cubicBezTo>
                  <a:cubicBezTo>
                    <a:pt x="1135" y="189"/>
                    <a:pt x="1133" y="190"/>
                    <a:pt x="1130" y="191"/>
                  </a:cubicBezTo>
                  <a:cubicBezTo>
                    <a:pt x="1127" y="192"/>
                    <a:pt x="1125" y="192"/>
                    <a:pt x="1123" y="192"/>
                  </a:cubicBezTo>
                  <a:cubicBezTo>
                    <a:pt x="1117" y="192"/>
                    <a:pt x="1112" y="190"/>
                    <a:pt x="1109" y="187"/>
                  </a:cubicBezTo>
                  <a:cubicBezTo>
                    <a:pt x="1106" y="183"/>
                    <a:pt x="1104" y="177"/>
                    <a:pt x="1104" y="168"/>
                  </a:cubicBezTo>
                  <a:cubicBezTo>
                    <a:pt x="1104" y="100"/>
                    <a:pt x="1104" y="100"/>
                    <a:pt x="1104" y="100"/>
                  </a:cubicBezTo>
                  <a:lnTo>
                    <a:pt x="1139" y="100"/>
                  </a:lnTo>
                  <a:close/>
                </a:path>
              </a:pathLst>
            </a:custGeom>
            <a:solidFill>
              <a:srgbClr val="73737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Rectangle 3"/>
          <p:cNvSpPr/>
          <p:nvPr userDrawn="1"/>
        </p:nvSpPr>
        <p:spPr bwMode="auto">
          <a:xfrm>
            <a:off x="272986" y="2128832"/>
            <a:ext cx="6402452" cy="3654405"/>
          </a:xfrm>
          <a:prstGeom prst="rect">
            <a:avLst/>
          </a:prstGeom>
          <a:solidFill>
            <a:srgbClr val="002050">
              <a:alpha val="93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28832"/>
            <a:ext cx="6402388" cy="1828800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3957612"/>
            <a:ext cx="6402388" cy="18256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649949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25678"/>
            <a:ext cx="9143936" cy="1828786"/>
          </a:xfrm>
          <a:noFill/>
        </p:spPr>
        <p:txBody>
          <a:bodyPr lIns="146304" tIns="91440" rIns="146304" bIns="91440" anchor="t" anchorCtr="0"/>
          <a:lstStyle>
            <a:lvl1pPr>
              <a:defRPr sz="5400" spc="-10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Presentation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701" y="3955786"/>
            <a:ext cx="7315137" cy="182800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200" y="616252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23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684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1914370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2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99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200"/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467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39757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3200"/>
            </a:lvl2pPr>
            <a:lvl3pPr marL="228600" indent="0">
              <a:buNone/>
              <a:defRPr sz="2800"/>
            </a:lvl3pPr>
            <a:lvl4pPr marL="457200" indent="0">
              <a:buNone/>
              <a:defRPr sz="2000"/>
            </a:lvl4pPr>
            <a:lvl5pPr marL="685800" indent="0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48168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35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Demo title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38" y="3954463"/>
            <a:ext cx="10058401" cy="794064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 smtClean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0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Video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25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98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8" y="21256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0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2911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41426"/>
            <a:ext cx="5486399" cy="2012859"/>
          </a:xfrm>
        </p:spPr>
        <p:txBody>
          <a:bodyPr>
            <a:spAutoFit/>
          </a:bodyPr>
          <a:lstStyle>
            <a:lvl1pPr>
              <a:defRPr sz="660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50/50 photo layout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19825" y="0"/>
            <a:ext cx="6216650" cy="6992587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070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115567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675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/>
            </a:lvl3pPr>
            <a:lvl4pPr marL="457200" indent="0">
              <a:buNone/>
              <a:defRPr/>
            </a:lvl4pPr>
            <a:lvl5pPr marL="685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9852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159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2390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Slide for developer code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9" tIns="46639" rIns="46639" bIns="4663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endParaRPr lang="en-US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221157"/>
            <a:ext cx="11887199" cy="1995931"/>
          </a:xfrm>
        </p:spPr>
        <p:txBody>
          <a:bodyPr/>
          <a:lstStyle>
            <a:lvl1pPr marL="0" indent="0">
              <a:buNone/>
              <a:defRPr sz="330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62453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8" y="6294476"/>
            <a:ext cx="11887199" cy="403187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46304" rIns="182880" bIns="146304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 smtClean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230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38" y="1212850"/>
            <a:ext cx="11887200" cy="2443746"/>
          </a:xfrm>
          <a:prstGeom prst="rect">
            <a:avLst/>
          </a:prstGeom>
        </p:spPr>
        <p:txBody>
          <a:bodyPr/>
          <a:lstStyle>
            <a:lvl1pPr marL="2905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36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500" indent="-280988">
              <a:buClr>
                <a:schemeClr val="tx1"/>
              </a:buClr>
              <a:buSzPct val="90000"/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013" indent="-290513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6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213" indent="-228600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969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419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25170"/>
          </a:xfrm>
        </p:spPr>
        <p:txBody>
          <a:bodyPr>
            <a:spAutoFit/>
          </a:bodyPr>
          <a:lstStyle>
            <a:lvl1pPr>
              <a:defRPr sz="360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96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85340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68368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600"/>
            </a:lvl1pPr>
            <a:lvl2pPr marL="0" indent="0">
              <a:buNone/>
              <a:defRPr sz="2000"/>
            </a:lvl2pPr>
            <a:lvl3pPr marL="231775" indent="0">
              <a:buNone/>
              <a:tabLst/>
              <a:defRPr sz="2000"/>
            </a:lvl3pPr>
            <a:lvl4pPr marL="460375" indent="0">
              <a:buNone/>
              <a:defRPr/>
            </a:lvl4pPr>
            <a:lvl5pPr marL="685800" indent="0">
              <a:buNone/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83987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212849"/>
            <a:ext cx="5486399" cy="2425279"/>
          </a:xfrm>
        </p:spPr>
        <p:txBody>
          <a:bodyPr wrap="square">
            <a:spAutoFit/>
          </a:bodyPr>
          <a:lstStyle>
            <a:lvl1pPr marL="287338" indent="-287338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20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166" indent="-233195">
              <a:defRPr sz="2400"/>
            </a:lvl2pPr>
            <a:lvl3pPr marL="699585" indent="-168419">
              <a:tabLst/>
              <a:defRPr sz="2000"/>
            </a:lvl3pPr>
            <a:lvl4pPr marL="880958" indent="-181374">
              <a:defRPr/>
            </a:lvl4pPr>
            <a:lvl5pPr marL="1049377" indent="-168419">
              <a:tabLst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13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43.xml"/><Relationship Id="rId21" Type="http://schemas.openxmlformats.org/officeDocument/2006/relationships/slideLayout" Target="../slideLayouts/slideLayout44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42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270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0" r:id="rId1"/>
    <p:sldLayoutId id="2147484167" r:id="rId2"/>
    <p:sldLayoutId id="2147484087" r:id="rId3"/>
    <p:sldLayoutId id="2147484098" r:id="rId4"/>
    <p:sldLayoutId id="2147484107" r:id="rId5"/>
    <p:sldLayoutId id="2147484086" r:id="rId6"/>
    <p:sldLayoutId id="2147484099" r:id="rId7"/>
    <p:sldLayoutId id="2147484100" r:id="rId8"/>
    <p:sldLayoutId id="2147484106" r:id="rId9"/>
    <p:sldLayoutId id="2147484089" r:id="rId10"/>
    <p:sldLayoutId id="2147484092" r:id="rId11"/>
    <p:sldLayoutId id="2147484105" r:id="rId12"/>
    <p:sldLayoutId id="2147484182" r:id="rId13"/>
    <p:sldLayoutId id="2147484130" r:id="rId14"/>
    <p:sldLayoutId id="2147484101" r:id="rId15"/>
    <p:sldLayoutId id="2147484102" r:id="rId16"/>
    <p:sldLayoutId id="2147484093" r:id="rId17"/>
    <p:sldLayoutId id="2147484127" r:id="rId18"/>
    <p:sldLayoutId id="2147484128" r:id="rId19"/>
    <p:sldLayoutId id="2147484129" r:id="rId20"/>
    <p:sldLayoutId id="2147484094" r:id="rId21"/>
    <p:sldLayoutId id="2147484195" r:id="rId22"/>
    <p:sldLayoutId id="2147484096" r:id="rId23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09288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6" r:id="rId1"/>
    <p:sldLayoutId id="2147484236" r:id="rId2"/>
    <p:sldLayoutId id="2147484240" r:id="rId3"/>
    <p:sldLayoutId id="2147484241" r:id="rId4"/>
    <p:sldLayoutId id="2147484244" r:id="rId5"/>
    <p:sldLayoutId id="2147484245" r:id="rId6"/>
    <p:sldLayoutId id="2147484247" r:id="rId7"/>
    <p:sldLayoutId id="2147484249" r:id="rId8"/>
    <p:sldLayoutId id="2147484250" r:id="rId9"/>
    <p:sldLayoutId id="2147484264" r:id="rId10"/>
    <p:sldLayoutId id="2147484251" r:id="rId11"/>
    <p:sldLayoutId id="2147484252" r:id="rId12"/>
    <p:sldLayoutId id="2147484253" r:id="rId13"/>
    <p:sldLayoutId id="2147484267" r:id="rId14"/>
    <p:sldLayoutId id="2147484256" r:id="rId15"/>
    <p:sldLayoutId id="2147484257" r:id="rId16"/>
    <p:sldLayoutId id="2147484258" r:id="rId17"/>
    <p:sldLayoutId id="2147484259" r:id="rId18"/>
    <p:sldLayoutId id="2147484260" r:id="rId19"/>
    <p:sldLayoutId id="2147484261" r:id="rId20"/>
    <p:sldLayoutId id="2147484263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900" marR="0" indent="-3429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200" marR="0" indent="-2413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1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7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3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dotnet/dotnet-docker/blob/master/1.0.0-preview1/Dockerfi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dotnet.github.io/docs/project-model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ithub.com/natemcmaster/docker-ef-talk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hub.docker.com/explore" TargetMode="External"/><Relationship Id="rId3" Type="http://schemas.openxmlformats.org/officeDocument/2006/relationships/hyperlink" Target="https://www.microsoft.com/en-us/server-cloud/sql-server-on-linux.aspx)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, .NET Core, </a:t>
            </a:r>
            <a:br>
              <a:rPr lang="en-US" dirty="0" smtClean="0"/>
            </a:br>
            <a:r>
              <a:rPr lang="en-US" dirty="0" smtClean="0"/>
              <a:t>and Entity Framework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800" dirty="0" smtClean="0"/>
              <a:t>Nate McMaster</a:t>
            </a:r>
          </a:p>
          <a:p>
            <a:r>
              <a:rPr lang="en-US" sz="2800" dirty="0" smtClean="0"/>
              <a:t>Software Engineer, ASP.NET</a:t>
            </a:r>
          </a:p>
          <a:p>
            <a:r>
              <a:rPr lang="en-US" sz="2800" dirty="0" smtClean="0"/>
              <a:t>@</a:t>
            </a:r>
            <a:r>
              <a:rPr lang="en-US" sz="2800" dirty="0" err="1" smtClean="0"/>
              <a:t>natemcmaster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3756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 – Docker 101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447098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Toolbox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Docker machine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smtClean="0"/>
              <a:t>pull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err="1" smtClean="0"/>
              <a:t>docker</a:t>
            </a:r>
            <a:r>
              <a:rPr lang="en-US" dirty="0" smtClean="0"/>
              <a:t> run</a:t>
            </a:r>
          </a:p>
          <a:p>
            <a:pPr marL="571500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0742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</a:t>
            </a:r>
            <a:r>
              <a:rPr lang="en-US" dirty="0" smtClean="0"/>
              <a:t>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Volumes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10473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– Docker 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092881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Creating a </a:t>
            </a:r>
            <a:r>
              <a:rPr lang="en-US" dirty="0" err="1" smtClean="0"/>
              <a:t>docker</a:t>
            </a:r>
            <a:r>
              <a:rPr lang="en-US" dirty="0" smtClean="0"/>
              <a:t> image</a:t>
            </a:r>
          </a:p>
          <a:p>
            <a:pPr marL="571500" indent="-571500">
              <a:buFont typeface="Arial" charset="0"/>
              <a:buChar char="•"/>
            </a:pPr>
            <a:r>
              <a:rPr lang="en-US" dirty="0" smtClean="0"/>
              <a:t>Example: the </a:t>
            </a:r>
            <a:r>
              <a:rPr lang="en-US" dirty="0" err="1" smtClean="0"/>
              <a:t>dotnet</a:t>
            </a:r>
            <a:r>
              <a:rPr lang="en-US" dirty="0" smtClean="0"/>
              <a:t> </a:t>
            </a:r>
            <a:r>
              <a:rPr lang="en-US" dirty="0" err="1" smtClean="0"/>
              <a:t>docker</a:t>
            </a:r>
            <a:r>
              <a:rPr lang="en-US" dirty="0" smtClean="0"/>
              <a:t> file</a:t>
            </a:r>
            <a:endParaRPr lang="en-US" dirty="0" smtClean="0"/>
          </a:p>
          <a:p>
            <a:pPr marL="1028700" lvl="3" indent="-571500">
              <a:buFont typeface="Arial" charset="0"/>
              <a:buChar char="•"/>
            </a:pP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github.com/dotnet/dotnet-docker/blob/master/1.0.0-preview1/Dockerfile</a:t>
            </a:r>
            <a:endParaRPr lang="en-US" dirty="0" smtClean="0"/>
          </a:p>
          <a:p>
            <a:pPr marL="1028700" lvl="3" indent="-5715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97714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.NET Core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8089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42778" y="2332572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Build tooling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Debugging</a:t>
            </a:r>
          </a:p>
          <a:p>
            <a:r>
              <a:rPr lang="en-US" sz="3200" dirty="0">
                <a:solidFill>
                  <a:schemeClr val="bg1"/>
                </a:solidFill>
              </a:rPr>
              <a:t>IDE</a:t>
            </a: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42778" y="4597388"/>
            <a:ext cx="5943600" cy="2055813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Compiler (C#)</a:t>
            </a:r>
          </a:p>
          <a:p>
            <a:r>
              <a:rPr lang="en-US" sz="3200" dirty="0">
                <a:solidFill>
                  <a:schemeClr val="bg1"/>
                </a:solidFill>
              </a:rPr>
              <a:t>Base class libraries</a:t>
            </a:r>
          </a:p>
          <a:p>
            <a:r>
              <a:rPr lang="en-US" sz="3200" dirty="0">
                <a:solidFill>
                  <a:schemeClr val="bg1"/>
                </a:solidFill>
              </a:rPr>
              <a:t>Execution engine (runtime)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.NET (Desktop)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904037" y="5097462"/>
            <a:ext cx="1125949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global</a:t>
            </a:r>
            <a:endParaRPr lang="en-US" sz="2400" dirty="0" err="1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904037" y="3003683"/>
            <a:ext cx="1983556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Visual Studio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42778" y="1294637"/>
            <a:ext cx="5943600" cy="873888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smtClean="0">
                <a:solidFill>
                  <a:schemeClr val="bg1"/>
                </a:solidFill>
              </a:rPr>
              <a:t>Package management</a:t>
            </a: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975009" y="1374786"/>
            <a:ext cx="1178912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NuGet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815848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426385" y="2049462"/>
            <a:ext cx="8594858" cy="848260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3200" dirty="0" err="1" smtClean="0">
                <a:solidFill>
                  <a:schemeClr val="bg1"/>
                </a:solidFill>
              </a:rPr>
              <a:t>DotNet</a:t>
            </a:r>
            <a:r>
              <a:rPr lang="en-US" sz="3200" dirty="0" smtClean="0">
                <a:solidFill>
                  <a:schemeClr val="bg1"/>
                </a:solidFill>
              </a:rPr>
              <a:t> CLI, VS Code, Visual Studio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426385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smtClean="0">
                <a:solidFill>
                  <a:schemeClr val="bg1"/>
                </a:solidFill>
              </a:rPr>
              <a:t>Execution </a:t>
            </a:r>
            <a:r>
              <a:rPr lang="en-US" sz="3200" dirty="0">
                <a:solidFill>
                  <a:schemeClr val="bg1"/>
                </a:solidFill>
              </a:rPr>
              <a:t>engine (runtime)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3200" dirty="0" err="1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74639" y="295274"/>
            <a:ext cx="5486398" cy="917575"/>
          </a:xfrm>
        </p:spPr>
        <p:txBody>
          <a:bodyPr/>
          <a:lstStyle/>
          <a:p>
            <a:r>
              <a:rPr lang="en-US" dirty="0" smtClean="0"/>
              <a:t>.NET Core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12" name="Rectangle 11"/>
          <p:cNvSpPr/>
          <p:nvPr/>
        </p:nvSpPr>
        <p:spPr bwMode="auto">
          <a:xfrm>
            <a:off x="5609291" y="3248134"/>
            <a:ext cx="3428345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Compiler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Build tools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Package </a:t>
            </a:r>
            <a:r>
              <a:rPr lang="en-US" sz="3200" dirty="0" err="1" smtClean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mgmt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494837" y="3967670"/>
            <a:ext cx="2421945" cy="6278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No longer global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3017838" y="3248134"/>
            <a:ext cx="2346459" cy="2066937"/>
          </a:xfrm>
          <a:prstGeom prst="rect">
            <a:avLst/>
          </a:prstGeom>
          <a:solidFill>
            <a:schemeClr val="accent1"/>
          </a:solidFill>
          <a:ln w="38100"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Base class libraries</a:t>
            </a:r>
            <a:endParaRPr lang="en-US" sz="3200" dirty="0" smtClean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246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Glossary</a:t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891634"/>
              </p:ext>
            </p:extLst>
          </p:nvPr>
        </p:nvGraphicFramePr>
        <p:xfrm>
          <a:off x="427037" y="1439862"/>
          <a:ext cx="10591800" cy="377952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472861"/>
                <a:gridCol w="8118939"/>
              </a:tblGrid>
              <a:tr h="121779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Dotnet</a:t>
                      </a:r>
                      <a:r>
                        <a:rPr lang="en-US" sz="2800" b="1" baseline="0" dirty="0" smtClean="0"/>
                        <a:t> CLI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Command line</a:t>
                      </a:r>
                      <a:r>
                        <a:rPr lang="en-US" sz="2800" baseline="0" dirty="0" smtClean="0"/>
                        <a:t> tools for building and running .NET Core projects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Standalone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 that does not rely</a:t>
                      </a:r>
                      <a:r>
                        <a:rPr lang="en-US" sz="2800" baseline="0" dirty="0" smtClean="0"/>
                        <a:t> on any shared installation of .NET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Portable app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 .NET Core application</a:t>
                      </a:r>
                      <a:r>
                        <a:rPr lang="en-US" sz="2800" baseline="0" dirty="0" smtClean="0"/>
                        <a:t> that relies on shared installation of .NET framework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err="1" smtClean="0"/>
                        <a:t>Project.json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r>
                        <a:rPr lang="en-US" sz="2800" baseline="0" dirty="0" smtClean="0"/>
                        <a:t> </a:t>
                      </a:r>
                      <a:r>
                        <a:rPr lang="en-US" sz="2800" baseline="0" dirty="0" err="1" smtClean="0"/>
                        <a:t>json</a:t>
                      </a:r>
                      <a:r>
                        <a:rPr lang="en-US" sz="2800" baseline="0" dirty="0" smtClean="0"/>
                        <a:t> file that defines your project </a:t>
                      </a:r>
                      <a:r>
                        <a:rPr lang="en-US" sz="2800" baseline="0" dirty="0" smtClean="0"/>
                        <a:t>(temporary substitute in for </a:t>
                      </a:r>
                      <a:r>
                        <a:rPr lang="en-US" sz="2800" baseline="0" dirty="0" err="1" smtClean="0"/>
                        <a:t>csproj</a:t>
                      </a:r>
                      <a:r>
                        <a:rPr lang="en-US" sz="2800" baseline="0" dirty="0" smtClean="0"/>
                        <a:t>)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6970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Project.json</a:t>
            </a:r>
            <a:r>
              <a:rPr lang="en-US" dirty="0" smtClean="0"/>
              <a:t> glossary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9371923"/>
              </p:ext>
            </p:extLst>
          </p:nvPr>
        </p:nvGraphicFramePr>
        <p:xfrm>
          <a:off x="274637" y="1212850"/>
          <a:ext cx="11429999" cy="2499360"/>
        </p:xfrm>
        <a:graphic>
          <a:graphicData uri="http://schemas.openxmlformats.org/drawingml/2006/table">
            <a:tbl>
              <a:tblPr bandRow="1">
                <a:tableStyleId>{7E9639D4-E3E2-4D34-9284-5A2195B3D0D7}</a:tableStyleId>
              </a:tblPr>
              <a:tblGrid>
                <a:gridCol w="2668555"/>
                <a:gridCol w="876144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Framework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Desktop .NET or .NET Core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Dependencies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NuGet</a:t>
                      </a:r>
                      <a:r>
                        <a:rPr lang="en-US" sz="2800" dirty="0" smtClean="0"/>
                        <a:t> packages that contain</a:t>
                      </a:r>
                      <a:r>
                        <a:rPr lang="en-US" sz="2800" baseline="0" dirty="0" smtClean="0"/>
                        <a:t> class libraries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Runtimes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Operating systems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Tools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Extensions</a:t>
                      </a:r>
                      <a:r>
                        <a:rPr lang="en-US" sz="2800" baseline="0" dirty="0" smtClean="0"/>
                        <a:t> of </a:t>
                      </a:r>
                      <a:r>
                        <a:rPr lang="en-US" sz="2800" baseline="0" dirty="0" err="1" smtClean="0"/>
                        <a:t>DotNet</a:t>
                      </a:r>
                      <a:r>
                        <a:rPr lang="en-US" sz="2800" baseline="0" dirty="0" smtClean="0"/>
                        <a:t> CLI, commands that execute on your project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79550" y="5859462"/>
            <a:ext cx="5940922" cy="1037207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http://dotnet.github.io/docs/project-model</a:t>
            </a:r>
            <a:r>
              <a:rPr lang="en-US" sz="2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hlinkClick r:id="rId2"/>
              </a:rPr>
              <a:t>/</a:t>
            </a: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1901286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92594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r>
              <a:rPr lang="en-US" dirty="0" smtClean="0"/>
              <a:t>What’s in the “bin”?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16485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Talk source code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738664"/>
          </a:xfrm>
        </p:spPr>
        <p:txBody>
          <a:bodyPr/>
          <a:lstStyle/>
          <a:p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natemcmaster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</a:t>
            </a:r>
            <a:r>
              <a:rPr lang="en-US" dirty="0" err="1" smtClean="0"/>
              <a:t>ef</a:t>
            </a:r>
            <a:r>
              <a:rPr lang="en-US" dirty="0" smtClean="0"/>
              <a:t>-talk</a:t>
            </a:r>
          </a:p>
        </p:txBody>
      </p:sp>
    </p:spTree>
    <p:extLst>
      <p:ext uri="{BB962C8B-B14F-4D97-AF65-F5344CB8AC3E}">
        <p14:creationId xmlns:p14="http://schemas.microsoft.com/office/powerpoint/2010/main" val="45010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Entity Framework Core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4574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731837" y="1820862"/>
            <a:ext cx="11117519" cy="3676627"/>
            <a:chOff x="1215577" y="3411310"/>
            <a:chExt cx="9905197" cy="2971323"/>
          </a:xfrm>
        </p:grpSpPr>
        <p:sp>
          <p:nvSpPr>
            <p:cNvPr id="5" name="Rectangle 4"/>
            <p:cNvSpPr/>
            <p:nvPr/>
          </p:nvSpPr>
          <p:spPr bwMode="auto">
            <a:xfrm>
              <a:off x="6509214" y="4510602"/>
              <a:ext cx="4611560" cy="187203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endParaRPr lang="en-US" sz="2800" kern="0" dirty="0">
                <a:gradFill>
                  <a:gsLst>
                    <a:gs pos="14679">
                      <a:srgbClr val="FFFFFF"/>
                    </a:gs>
                    <a:gs pos="38000">
                      <a:srgbClr val="FFFFFF"/>
                    </a:gs>
                  </a:gsLst>
                  <a:lin ang="5400000" scaled="1"/>
                </a:gradFill>
                <a:latin typeface="Segoe UI Light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1215577" y="3972115"/>
              <a:ext cx="5238521" cy="2410516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106" tIns="274165" rIns="89588" bIns="89592" numCol="1" rtlCol="0" anchor="t" anchorCtr="0" compatLnSpc="1">
              <a:prstTxWarp prst="textNoShape">
                <a:avLst/>
              </a:prstTxWarp>
            </a:bodyPr>
            <a:lstStyle/>
            <a:p>
              <a:pPr defTabSz="913512">
                <a:defRPr/>
              </a:pPr>
              <a:r>
                <a:rPr lang="en-US" sz="280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  <a:latin typeface="Segoe UI Light"/>
                </a:rPr>
                <a:t>  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81304" y="4502125"/>
              <a:ext cx="5172792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 dirty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Framework 4.6 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6592601" y="4513799"/>
              <a:ext cx="4423880" cy="531661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 rtlCol="0">
              <a:spAutoFit/>
            </a:bodyPr>
            <a:lstStyle/>
            <a:p>
              <a:pPr algn="ctr" defTabSz="913814">
                <a:defRPr/>
              </a:pPr>
              <a:r>
                <a:rPr lang="en-US" sz="2800" b="1" kern="0">
                  <a:solidFill>
                    <a:srgbClr val="FFFFFF"/>
                  </a:solidFill>
                  <a:latin typeface="Segoe UI Semibold" panose="020B0702040204020203" pitchFamily="34" charset="0"/>
                  <a:cs typeface="Segoe UI Semibold" panose="020B0702040204020203" pitchFamily="34" charset="0"/>
                </a:rPr>
                <a:t>.NET Core 1.0 </a:t>
              </a:r>
              <a:endParaRPr lang="en-US" sz="2800" b="1" kern="0" dirty="0">
                <a:solidFill>
                  <a:srgbClr val="FFFFFF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endParaRPr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78784" y="5676890"/>
              <a:ext cx="382103" cy="449867"/>
            </a:xfrm>
            <a:prstGeom prst="rect">
              <a:avLst/>
            </a:prstGeom>
            <a:solidFill>
              <a:srgbClr val="3C454F"/>
            </a:solidFill>
          </p:spPr>
        </p:pic>
        <p:pic>
          <p:nvPicPr>
            <p:cNvPr id="10" name="Picture 2" descr="http://files.softicons.com/download/system-icons/windows-8-metro-icons-by-dakirby309/png/512x512/Folders%20&amp;%20OS/Linux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4606" y="5673300"/>
              <a:ext cx="510084" cy="500776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1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730392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pic>
          <p:nvPicPr>
            <p:cNvPr id="12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3779846" y="5633163"/>
              <a:ext cx="545967" cy="554488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3" name="Rectangle 12"/>
            <p:cNvSpPr/>
            <p:nvPr/>
          </p:nvSpPr>
          <p:spPr>
            <a:xfrm>
              <a:off x="1603315" y="5010239"/>
              <a:ext cx="4816927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Full .NET Framework for any scenario and </a:t>
              </a:r>
            </a:p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library support on Windows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672910" y="4959034"/>
              <a:ext cx="4275506" cy="584353"/>
            </a:xfrm>
            <a:prstGeom prst="rect">
              <a:avLst/>
            </a:prstGeom>
            <a:solidFill>
              <a:srgbClr val="3C454F"/>
            </a:solidFill>
          </p:spPr>
          <p:txBody>
            <a:bodyPr wrap="square">
              <a:spAutoFit/>
            </a:bodyPr>
            <a:lstStyle/>
            <a:p>
              <a:pPr algn="ctr" defTabSz="913560">
                <a:defRPr/>
              </a:pPr>
              <a:r>
                <a:rPr lang="en-US" sz="1567" i="1" kern="0" dirty="0">
                  <a:solidFill>
                    <a:srgbClr val="FFFFFF"/>
                  </a:solidFill>
                </a:rPr>
                <a:t>Modular libraries &amp; runtime optimized for server and cloud workloads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1215577" y="3411310"/>
              <a:ext cx="3966170" cy="514718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EF 4-6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System.Data.Entity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6509211" y="3972115"/>
              <a:ext cx="2321641" cy="494311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Core CLR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8881243" y="3981726"/>
              <a:ext cx="2239530" cy="484700"/>
            </a:xfrm>
            <a:prstGeom prst="rect">
              <a:avLst/>
            </a:prstGeom>
            <a:solidFill>
              <a:srgbClr val="3C454F"/>
            </a:solidFill>
            <a:ln w="25400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731002" tIns="44766" rIns="89527" bIns="71621" numCol="1" rtlCol="0" anchor="t" anchorCtr="0" compatLnSpc="1">
              <a:prstTxWarp prst="textNoShape">
                <a:avLst/>
              </a:prstTxWarp>
            </a:bodyPr>
            <a:lstStyle/>
            <a:p>
              <a:pPr defTabSz="913336">
                <a:defRPr/>
              </a:pPr>
              <a:r>
                <a:rPr lang="en-US" sz="1960" kern="0" dirty="0">
                  <a:gradFill>
                    <a:gsLst>
                      <a:gs pos="14679">
                        <a:srgbClr val="FFFFFF"/>
                      </a:gs>
                      <a:gs pos="38000">
                        <a:srgbClr val="FFFFFF"/>
                      </a:gs>
                    </a:gsLst>
                    <a:lin ang="5400000" scaled="1"/>
                  </a:gradFill>
                </a:rPr>
                <a:t>.Net Native</a:t>
              </a:r>
            </a:p>
          </p:txBody>
        </p:sp>
        <p:pic>
          <p:nvPicPr>
            <p:cNvPr id="18" name="Picture 6" descr="C:\temp\WinAzure_rgb_Wht_S.png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71" t="15460" r="80628" b="15496"/>
            <a:stretch/>
          </p:blipFill>
          <p:spPr bwMode="auto">
            <a:xfrm>
              <a:off x="9154691" y="4043873"/>
              <a:ext cx="345404" cy="350795"/>
            </a:xfrm>
            <a:prstGeom prst="rect">
              <a:avLst/>
            </a:prstGeom>
            <a:solidFill>
              <a:srgbClr val="3C454F"/>
            </a:solidFill>
            <a:extLst/>
          </p:spPr>
        </p:pic>
        <p:sp>
          <p:nvSpPr>
            <p:cNvPr id="19" name="Rectangle 18"/>
            <p:cNvSpPr/>
            <p:nvPr/>
          </p:nvSpPr>
          <p:spPr bwMode="auto">
            <a:xfrm>
              <a:off x="5252857" y="3411310"/>
              <a:ext cx="5867916" cy="504866"/>
            </a:xfrm>
            <a:prstGeom prst="rect">
              <a:avLst/>
            </a:prstGeom>
            <a:solidFill>
              <a:srgbClr val="652F83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33" tIns="143387" rIns="179233" bIns="143387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375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Entity Framework Core (</a:t>
              </a:r>
              <a:r>
                <a:rPr lang="en-US" sz="1960" kern="0" dirty="0" err="1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Microsoft.EntityFrameworkCore</a:t>
              </a:r>
              <a:r>
                <a:rPr lang="en-US" sz="1960" kern="0" dirty="0" smtClean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)</a:t>
              </a:r>
              <a:endParaRPr lang="en-US" sz="1960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669809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511457"/>
          </a:xfrm>
        </p:spPr>
        <p:txBody>
          <a:bodyPr/>
          <a:lstStyle/>
          <a:p>
            <a:r>
              <a:rPr lang="en-US" dirty="0" smtClean="0"/>
              <a:t>Data access framework</a:t>
            </a:r>
          </a:p>
          <a:p>
            <a:r>
              <a:rPr lang="en-US" dirty="0" smtClean="0"/>
              <a:t>Object-relational mapping</a:t>
            </a:r>
          </a:p>
          <a:p>
            <a:r>
              <a:rPr lang="en-US" dirty="0" smtClean="0"/>
              <a:t>“Core” – a completely new version</a:t>
            </a:r>
          </a:p>
          <a:p>
            <a:r>
              <a:rPr lang="en-US" dirty="0" smtClean="0"/>
              <a:t>For EF 6 users: think “port” not “upgrade”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Entity Framework 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979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68326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 Core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111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837" y="2887662"/>
            <a:ext cx="11889564" cy="917575"/>
          </a:xfrm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All together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3080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902059"/>
          </a:xfrm>
        </p:spPr>
        <p:txBody>
          <a:bodyPr/>
          <a:lstStyle/>
          <a:p>
            <a:r>
              <a:rPr lang="en-US" dirty="0" smtClean="0"/>
              <a:t>Create multiple containers</a:t>
            </a:r>
          </a:p>
          <a:p>
            <a:r>
              <a:rPr lang="en-US" dirty="0" smtClean="0"/>
              <a:t>Establish network links between containers</a:t>
            </a:r>
          </a:p>
          <a:p>
            <a:r>
              <a:rPr lang="en-US" dirty="0" smtClean="0"/>
              <a:t>Central configuration for multi-container application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9655738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compose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29349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730252"/>
          </a:xfrm>
        </p:spPr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nate.mcmaster@microsoft.com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hlinkClick r:id="rId3"/>
              </a:rPr>
              <a:t>github.com/natemcmaster/docker-ef-talk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Feedback/questions?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44665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418386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191917"/>
          </a:xfrm>
        </p:spPr>
        <p:txBody>
          <a:bodyPr/>
          <a:lstStyle/>
          <a:p>
            <a:r>
              <a:rPr lang="en-US" dirty="0" smtClean="0"/>
              <a:t>The stack, from the bottom up</a:t>
            </a:r>
          </a:p>
          <a:p>
            <a:pPr lvl="2"/>
            <a:r>
              <a:rPr lang="en-US" sz="3200" dirty="0" smtClean="0"/>
              <a:t>Docker</a:t>
            </a:r>
          </a:p>
          <a:p>
            <a:pPr lvl="2"/>
            <a:r>
              <a:rPr lang="en-US" sz="3200" dirty="0" smtClean="0"/>
              <a:t>.NET Core</a:t>
            </a:r>
          </a:p>
          <a:p>
            <a:pPr lvl="2"/>
            <a:r>
              <a:rPr lang="en-US" sz="3200" dirty="0" smtClean="0"/>
              <a:t>Entity Framework</a:t>
            </a:r>
          </a:p>
          <a:p>
            <a:pPr lvl="2"/>
            <a:endParaRPr lang="en-US" sz="3200" dirty="0" smtClean="0"/>
          </a:p>
          <a:p>
            <a:pPr lvl="1"/>
            <a:r>
              <a:rPr lang="en-US" sz="3600" dirty="0" smtClean="0"/>
              <a:t>Putting it all together</a:t>
            </a:r>
          </a:p>
          <a:p>
            <a:r>
              <a:rPr lang="en-US" dirty="0" smtClean="0"/>
              <a:t>Q/A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894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60637" y="5173662"/>
            <a:ext cx="721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www.docker.com</a:t>
            </a:r>
            <a:r>
              <a:rPr lang="en-US" sz="2800" dirty="0"/>
              <a:t>/what-</a:t>
            </a:r>
            <a:r>
              <a:rPr lang="en-US" sz="2800" dirty="0" err="1"/>
              <a:t>docker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237" y="2049462"/>
            <a:ext cx="7208837" cy="24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57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5139869"/>
          </a:xfrm>
        </p:spPr>
        <p:txBody>
          <a:bodyPr/>
          <a:lstStyle/>
          <a:p>
            <a:r>
              <a:rPr lang="en-US" sz="2800" dirty="0" err="1"/>
              <a:t>Docker</a:t>
            </a:r>
            <a:r>
              <a:rPr lang="en-US" sz="2800" dirty="0"/>
              <a:t> containers wrap up a piece of software in a complete </a:t>
            </a:r>
            <a:r>
              <a:rPr lang="en-US" sz="2800" dirty="0" err="1"/>
              <a:t>filesystem</a:t>
            </a:r>
            <a:r>
              <a:rPr lang="en-US" sz="2800" dirty="0"/>
              <a:t> that contains everything it needs to run: 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code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runtime</a:t>
            </a:r>
            <a:r>
              <a:rPr lang="en-US" sz="2800" dirty="0"/>
              <a:t>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tools,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system </a:t>
            </a:r>
            <a:r>
              <a:rPr lang="en-US" sz="2800" dirty="0"/>
              <a:t>libraries </a:t>
            </a:r>
            <a:endParaRPr lang="en-US" sz="2800" dirty="0" smtClean="0"/>
          </a:p>
          <a:p>
            <a:r>
              <a:rPr lang="en-US" sz="2800" dirty="0"/>
              <a:t>	</a:t>
            </a:r>
            <a:r>
              <a:rPr lang="en-US" sz="2800" dirty="0" smtClean="0"/>
              <a:t>anything </a:t>
            </a:r>
            <a:r>
              <a:rPr lang="en-US" sz="2800" dirty="0"/>
              <a:t>you can install on a server. 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This </a:t>
            </a:r>
            <a:r>
              <a:rPr lang="en-US" sz="2800" dirty="0"/>
              <a:t>guarantees that it will always run the same, regardless of the environment it is running in.</a:t>
            </a:r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77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7625" y="2430462"/>
            <a:ext cx="11887200" cy="685800"/>
          </a:xfrm>
        </p:spPr>
        <p:txBody>
          <a:bodyPr/>
          <a:lstStyle/>
          <a:p>
            <a:pPr algn="ctr"/>
            <a:r>
              <a:rPr lang="en-US" sz="2800" strike="sngStrike" dirty="0" smtClean="0"/>
              <a:t>It works on my box but not in production</a:t>
            </a:r>
          </a:p>
          <a:p>
            <a:pPr algn="ctr"/>
            <a:endParaRPr lang="en-US" sz="2800" strike="sngStrike" dirty="0"/>
          </a:p>
        </p:txBody>
      </p:sp>
      <p:sp>
        <p:nvSpPr>
          <p:cNvPr id="5" name="Text Placeholder 5"/>
          <p:cNvSpPr txBox="1">
            <a:spLocks/>
          </p:cNvSpPr>
          <p:nvPr/>
        </p:nvSpPr>
        <p:spPr>
          <a:xfrm>
            <a:off x="267625" y="4640262"/>
            <a:ext cx="11887200" cy="517065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localEnvironment.Equals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2400" dirty="0" err="1" smtClean="0">
                <a:latin typeface="Consolas" charset="0"/>
                <a:ea typeface="Consolas" charset="0"/>
                <a:cs typeface="Consolas" charset="0"/>
              </a:rPr>
              <a:t>productionEnvironment</a:t>
            </a:r>
            <a:r>
              <a:rPr lang="en-US" sz="2400" dirty="0" smtClean="0">
                <a:latin typeface="Consolas" charset="0"/>
                <a:ea typeface="Consolas" charset="0"/>
                <a:cs typeface="Consolas" charset="0"/>
              </a:rPr>
              <a:t>)</a:t>
            </a:r>
            <a:endParaRPr lang="en-US" sz="24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 Placeholder 5"/>
          <p:cNvSpPr txBox="1">
            <a:spLocks/>
          </p:cNvSpPr>
          <p:nvPr/>
        </p:nvSpPr>
        <p:spPr>
          <a:xfrm>
            <a:off x="427037" y="3472025"/>
            <a:ext cx="11887200" cy="5724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4000" kern="1200" spc="0" baseline="0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Tx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2286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strike="sngStrike" dirty="0" smtClean="0"/>
              <a:t>I need to call my IT admin to install ___ on </a:t>
            </a:r>
            <a:r>
              <a:rPr lang="en-US" sz="2800" strike="sngStrike" smtClean="0"/>
              <a:t>all servers</a:t>
            </a:r>
            <a:endParaRPr lang="en-US" sz="2800" strike="sngStrike" dirty="0"/>
          </a:p>
        </p:txBody>
      </p:sp>
    </p:spTree>
    <p:extLst>
      <p:ext uri="{BB962C8B-B14F-4D97-AF65-F5344CB8AC3E}">
        <p14:creationId xmlns:p14="http://schemas.microsoft.com/office/powerpoint/2010/main" val="1912567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5" grpId="1"/>
      <p:bldP spid="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is this different from a virtual machine?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99455" y="6316662"/>
            <a:ext cx="3777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www.docker.com</a:t>
            </a:r>
            <a:r>
              <a:rPr lang="en-US" dirty="0"/>
              <a:t>/what-</a:t>
            </a:r>
            <a:r>
              <a:rPr lang="en-US" dirty="0" err="1"/>
              <a:t>docker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3837" y="1287462"/>
            <a:ext cx="4343400" cy="490747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65837" y="2203068"/>
            <a:ext cx="4450519" cy="399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349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applications are available on Docker?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555093"/>
          </a:xfrm>
        </p:spPr>
        <p:txBody>
          <a:bodyPr/>
          <a:lstStyle/>
          <a:p>
            <a:pPr marL="571500" indent="-571500">
              <a:buFont typeface="Arial" charset="0"/>
              <a:buChar char="•"/>
            </a:pPr>
            <a:r>
              <a:rPr lang="en-US" dirty="0" smtClean="0"/>
              <a:t>Dozens of popular, open-source database, web, and app servers</a:t>
            </a:r>
          </a:p>
          <a:p>
            <a:pPr marL="571500" indent="-571500">
              <a:buFont typeface="Arial" charset="0"/>
              <a:buChar char="•"/>
            </a:pPr>
            <a:endParaRPr lang="en-US" dirty="0" smtClean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https://hub.docker.com/explore</a:t>
            </a:r>
            <a:endParaRPr lang="en-US" dirty="0" smtClean="0"/>
          </a:p>
          <a:p>
            <a:pPr marL="571500" indent="-571500">
              <a:buFont typeface="Arial" charset="0"/>
              <a:buChar char="•"/>
            </a:pP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www.microsoft.com/en-us/server-cloud/sql-server-on-linux.aspx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492083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demos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073995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Dark blue on white - green accent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2050"/>
      </a:accent1>
      <a:accent2>
        <a:srgbClr val="107C10"/>
      </a:accent2>
      <a:accent3>
        <a:srgbClr val="0078D7"/>
      </a:accent3>
      <a:accent4>
        <a:srgbClr val="5C2D91"/>
      </a:accent4>
      <a:accent5>
        <a:srgbClr val="B4009E"/>
      </a:accent5>
      <a:accent6>
        <a:srgbClr val="D83B01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C332FA22-D006-4163-9B0C-AEDBBC40BC3D}"/>
    </a:ext>
  </a:extLst>
</a:theme>
</file>

<file path=ppt/theme/theme2.xml><?xml version="1.0" encoding="utf-8"?>
<a:theme xmlns:a="http://schemas.openxmlformats.org/drawingml/2006/main" name="COLOR TEMPLATE">
  <a:themeElements>
    <a:clrScheme name="BT - Dark blue with green accents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107C10"/>
      </a:accent1>
      <a:accent2>
        <a:srgbClr val="0078D7"/>
      </a:accent2>
      <a:accent3>
        <a:srgbClr val="5C2D91"/>
      </a:accent3>
      <a:accent4>
        <a:srgbClr val="B4009E"/>
      </a:accent4>
      <a:accent5>
        <a:srgbClr val="D83B0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Consumer_DARK_BLUE_2016_1.potx" id="{71A03AC3-ABDE-4D8C-B6C1-FD7169C79D60}" vid="{2BC292B6-CDC0-4DD7-A354-15BE2369AF5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3" ma:contentTypeDescription="Create a new document." ma:contentTypeScope="" ma:versionID="f0876370c90de824ab54c09b0bd2a056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a2a3b5ed8b4accd7c8a398d0cb075271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6C01790-DA4D-4818-AE1B-3BB08778927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docker-ef-slides</Template>
  <TotalTime>5704</TotalTime>
  <Words>562</Words>
  <Application>Microsoft Macintosh PowerPoint</Application>
  <PresentationFormat>Custom</PresentationFormat>
  <Paragraphs>153</Paragraphs>
  <Slides>28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Consolas</vt:lpstr>
      <vt:lpstr>Segoe UI</vt:lpstr>
      <vt:lpstr>Segoe UI Light</vt:lpstr>
      <vt:lpstr>Segoe UI Semibold</vt:lpstr>
      <vt:lpstr>Wingdings</vt:lpstr>
      <vt:lpstr>Arial</vt:lpstr>
      <vt:lpstr>WHITE TEMPLATE</vt:lpstr>
      <vt:lpstr>COLOR TEMPLATE</vt:lpstr>
      <vt:lpstr>Docker, .NET Core,  and Entity Framework</vt:lpstr>
      <vt:lpstr>Talk source code</vt:lpstr>
      <vt:lpstr>Agenda</vt:lpstr>
      <vt:lpstr>PowerPoint Presentation</vt:lpstr>
      <vt:lpstr>What is Docker?</vt:lpstr>
      <vt:lpstr>What is Docker?</vt:lpstr>
      <vt:lpstr>How is this different from a virtual machine?</vt:lpstr>
      <vt:lpstr>What applications are available on Docker?</vt:lpstr>
      <vt:lpstr>Docker demos</vt:lpstr>
      <vt:lpstr>1 – Docker 101</vt:lpstr>
      <vt:lpstr>2 – Docker demo</vt:lpstr>
      <vt:lpstr>2 – Docker demo</vt:lpstr>
      <vt:lpstr>.NET Core</vt:lpstr>
      <vt:lpstr>.NET (Desktop)</vt:lpstr>
      <vt:lpstr>.NET Core </vt:lpstr>
      <vt:lpstr>.NET Core Glossary </vt:lpstr>
      <vt:lpstr>Project.json glossary</vt:lpstr>
      <vt:lpstr>.NET Core Demos</vt:lpstr>
      <vt:lpstr>.NET Core Demo</vt:lpstr>
      <vt:lpstr>Entity Framework Core</vt:lpstr>
      <vt:lpstr>Entity Framework Core</vt:lpstr>
      <vt:lpstr>Entity Framework Core</vt:lpstr>
      <vt:lpstr>EF Core Demos</vt:lpstr>
      <vt:lpstr>All together</vt:lpstr>
      <vt:lpstr>Docker Compose</vt:lpstr>
      <vt:lpstr>Docker compose demo</vt:lpstr>
      <vt:lpstr>Feedback/questions?</vt:lpstr>
      <vt:lpstr>PowerPoint Presentation</vt:lpstr>
    </vt:vector>
  </TitlesOfParts>
  <Manager/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Microsoft brand template</dc:title>
  <dc:subject>&lt;Speech title here&gt;</dc:subject>
  <dc:creator>Nate McMaster</dc:creator>
  <cp:keywords/>
  <dc:description>Template: Maryfj_x000d_
Formatting:_x000d_
Audience Type:</dc:description>
  <cp:lastModifiedBy>Nate McMaster</cp:lastModifiedBy>
  <cp:revision>70</cp:revision>
  <dcterms:created xsi:type="dcterms:W3CDTF">2016-04-05T02:10:55Z</dcterms:created>
  <dcterms:modified xsi:type="dcterms:W3CDTF">2016-05-26T23:55:01Z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TaxKeyword">
    <vt:lpwstr/>
  </property>
  <property fmtid="{D5CDD505-2E9C-101B-9397-08002B2CF9AE}" pid="12" name="TaxCatchAll">
    <vt:lpwstr/>
  </property>
  <property fmtid="{D5CDD505-2E9C-101B-9397-08002B2CF9AE}" pid="13" name="TaxKeywordTaxHTField">
    <vt:lpwstr/>
  </property>
</Properties>
</file>

<file path=docProps/thumbnail.jpeg>
</file>